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58" r:id="rId29"/>
    <p:sldId id="259" r:id="rId30"/>
    <p:sldId id="260" r:id="rId31"/>
    <p:sldId id="261" r:id="rId32"/>
    <p:sldId id="262" r:id="rId33"/>
    <p:sldId id="263" r:id="rId34"/>
    <p:sldId id="264" r:id="rId35"/>
    <p:sldId id="265" r:id="rId36"/>
  </p:sldIdLst>
  <p:sldSz cx="4572000" cy="2570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83878"/>
  </p:normalViewPr>
  <p:slideViewPr>
    <p:cSldViewPr snapToGrid="0" snapToObjects="1">
      <p:cViewPr varScale="1">
        <p:scale>
          <a:sx n="285" d="100"/>
          <a:sy n="285" d="100"/>
        </p:scale>
        <p:origin x="760"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9E592-CBFA-D54F-9549-091A2FCF6BAB}" type="datetimeFigureOut">
              <a:rPr lang="en-CN" smtClean="0"/>
              <a:t>2023/5/22</a:t>
            </a:fld>
            <a:endParaRPr lang="en-CN"/>
          </a:p>
        </p:txBody>
      </p:sp>
      <p:sp>
        <p:nvSpPr>
          <p:cNvPr id="4" name="Slide Image Placeholder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5579C-8ADB-A143-8CC2-31CDA200A959}" type="slidenum">
              <a:rPr lang="en-CN" smtClean="0"/>
              <a:t>‹#›</a:t>
            </a:fld>
            <a:endParaRPr lang="en-CN"/>
          </a:p>
        </p:txBody>
      </p:sp>
    </p:spTree>
    <p:extLst>
      <p:ext uri="{BB962C8B-B14F-4D97-AF65-F5344CB8AC3E}">
        <p14:creationId xmlns:p14="http://schemas.microsoft.com/office/powerpoint/2010/main" val="197728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tanh比sigmoid好的原因是</a:t>
            </a:r>
            <a:r>
              <a:rPr lang="zh-CN" altLang="en-US" dirty="0"/>
              <a:t>：均值为零，更方便与下一层的学习。那不能对</a:t>
            </a:r>
            <a:r>
              <a:rPr lang="en-US" altLang="zh-CN" dirty="0"/>
              <a:t>sigmoid</a:t>
            </a:r>
            <a:r>
              <a:rPr lang="zh-CN" altLang="en-US" dirty="0"/>
              <a:t>进行一下平移和缩放吗？</a:t>
            </a:r>
            <a:endParaRPr lang="en-US" altLang="zh-CN" dirty="0"/>
          </a:p>
          <a:p>
            <a:r>
              <a:rPr lang="en-US" altLang="zh-CN" dirty="0"/>
              <a:t>tanh</a:t>
            </a:r>
            <a:r>
              <a:rPr lang="zh-CN" altLang="en-US" dirty="0"/>
              <a:t>激活函数在几乎所有的情况下都好于</a:t>
            </a:r>
            <a:r>
              <a:rPr lang="en-US" altLang="zh-CN" dirty="0"/>
              <a:t>sigmoid</a:t>
            </a:r>
            <a:r>
              <a:rPr lang="zh-CN" altLang="en-US" dirty="0"/>
              <a:t>，只有在输出层有例外。因为输出层的输出需要根据模型需要选择合适的激活函数，让输出值的范围在一个合理的范围内。这个不也能用平移和缩放解决吗？</a:t>
            </a:r>
            <a:endParaRPr lang="en-US" altLang="zh-CN" dirty="0"/>
          </a:p>
          <a:p>
            <a:r>
              <a:rPr lang="en-US" altLang="zh-CN" dirty="0" err="1"/>
              <a:t>Relu</a:t>
            </a:r>
            <a:r>
              <a:rPr lang="zh-CN" altLang="en-US" dirty="0"/>
              <a:t>函数好的原因是在</a:t>
            </a:r>
            <a:r>
              <a:rPr lang="en-US" altLang="zh-CN" dirty="0"/>
              <a:t>z</a:t>
            </a:r>
            <a:r>
              <a:rPr lang="zh-CN" altLang="en-US" dirty="0"/>
              <a:t>很大的时候导数不会接近于零。倒数接近于零会使得梯度下降算法迭代的很慢。对于原点</a:t>
            </a:r>
            <a:r>
              <a:rPr lang="zh-CN" altLang="en-CN" dirty="0"/>
              <a:t>不可微</a:t>
            </a:r>
            <a:r>
              <a:rPr lang="zh-CN" altLang="en-US" dirty="0"/>
              <a:t>的问题，</a:t>
            </a:r>
            <a:r>
              <a:rPr lang="zh-CN" altLang="en-CN" dirty="0"/>
              <a:t>编程时</a:t>
            </a:r>
            <a:r>
              <a:rPr lang="zh-CN" altLang="en-US" dirty="0"/>
              <a:t>可以随便</a:t>
            </a:r>
            <a:r>
              <a:rPr lang="zh-CN" altLang="en-CN" dirty="0"/>
              <a:t>赋一个</a:t>
            </a:r>
            <a:r>
              <a:rPr lang="zh-CN" altLang="en-US" dirty="0"/>
              <a:t>值，比如</a:t>
            </a:r>
            <a:r>
              <a:rPr lang="en-US" altLang="zh-CN" dirty="0"/>
              <a:t>0</a:t>
            </a:r>
            <a:r>
              <a:rPr lang="zh-CN" altLang="en-US" dirty="0"/>
              <a:t>或</a:t>
            </a:r>
            <a:r>
              <a:rPr lang="en-US" altLang="zh-CN" dirty="0"/>
              <a:t>1</a:t>
            </a:r>
            <a:r>
              <a:rPr lang="zh-CN" altLang="en-US" dirty="0"/>
              <a:t>，模型也可以工作的很好。</a:t>
            </a:r>
            <a:endParaRPr lang="en-US" altLang="zh-CN" dirty="0"/>
          </a:p>
          <a:p>
            <a:r>
              <a:rPr lang="zh-CN" altLang="en-US" dirty="0"/>
              <a:t>结论：</a:t>
            </a:r>
            <a:r>
              <a:rPr lang="en-US" altLang="zh-CN" dirty="0" err="1"/>
              <a:t>Relu</a:t>
            </a:r>
            <a:r>
              <a:rPr lang="zh-CN" altLang="en-US" dirty="0"/>
              <a:t>是现在神经网络默认的激活函数，有些人在有些时候也会使用</a:t>
            </a:r>
            <a:r>
              <a:rPr lang="en-US" altLang="zh-CN" dirty="0"/>
              <a:t>tanh</a:t>
            </a:r>
            <a:r>
              <a:rPr lang="zh-CN" altLang="en-US" dirty="0"/>
              <a:t>函数。</a:t>
            </a:r>
            <a:endParaRPr lang="en-US" altLang="zh-CN" dirty="0"/>
          </a:p>
          <a:p>
            <a:r>
              <a:rPr lang="en-US" altLang="zh-CN" dirty="0" err="1"/>
              <a:t>Relu</a:t>
            </a:r>
            <a:r>
              <a:rPr lang="zh-CN" altLang="en-US" dirty="0"/>
              <a:t>有个问题：在</a:t>
            </a:r>
            <a:r>
              <a:rPr lang="en-US" altLang="zh-CN" dirty="0"/>
              <a:t>z&lt;0</a:t>
            </a:r>
            <a:r>
              <a:rPr lang="zh-CN" altLang="en-US" dirty="0"/>
              <a:t>的时候导数为零。</a:t>
            </a:r>
            <a:r>
              <a:rPr lang="en-US" altLang="zh-CN" dirty="0"/>
              <a:t>Leaky</a:t>
            </a:r>
            <a:r>
              <a:rPr lang="zh-CN" altLang="en-US" dirty="0"/>
              <a:t> </a:t>
            </a:r>
            <a:r>
              <a:rPr lang="en-US" altLang="zh-CN" dirty="0" err="1"/>
              <a:t>Relu</a:t>
            </a:r>
            <a:endParaRPr lang="en-US" altLang="zh-CN" dirty="0"/>
          </a:p>
          <a:p>
            <a:r>
              <a:rPr lang="zh-CN" altLang="en-US" dirty="0"/>
              <a:t>“对于</a:t>
            </a:r>
            <a:r>
              <a:rPr lang="en-US" altLang="zh-CN" dirty="0" err="1"/>
              <a:t>Relu</a:t>
            </a:r>
            <a:r>
              <a:rPr lang="zh-CN" altLang="en-US" dirty="0"/>
              <a:t>，虽然有一般的</a:t>
            </a:r>
            <a:r>
              <a:rPr lang="en-US" altLang="zh-CN" dirty="0"/>
              <a:t>z</a:t>
            </a:r>
            <a:r>
              <a:rPr lang="zh-CN" altLang="en-US" dirty="0"/>
              <a:t>的导数等于零，但是有足够多的隐藏单元令</a:t>
            </a:r>
            <a:r>
              <a:rPr lang="en-US" altLang="zh-CN" dirty="0"/>
              <a:t>z&gt;0</a:t>
            </a:r>
            <a:r>
              <a:rPr lang="zh-CN" altLang="en-US" dirty="0"/>
              <a:t>，所以对大部分训练样本来说还是很快的。”</a:t>
            </a:r>
            <a:endParaRPr lang="en-US" altLang="zh-CN" dirty="0"/>
          </a:p>
          <a:p>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17</a:t>
            </a:fld>
            <a:endParaRPr lang="en-CN"/>
          </a:p>
        </p:txBody>
      </p:sp>
    </p:spTree>
    <p:extLst>
      <p:ext uri="{BB962C8B-B14F-4D97-AF65-F5344CB8AC3E}">
        <p14:creationId xmlns:p14="http://schemas.microsoft.com/office/powerpoint/2010/main" val="4247324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激活函数如果是线性的</a:t>
            </a:r>
            <a:r>
              <a:rPr lang="zh-CN" altLang="en-US" dirty="0"/>
              <a:t>，那么整个系统就是一个线性系统，效果等同于一个神经元，所有的隐藏层都是没有意义的。</a:t>
            </a:r>
            <a:endParaRPr lang="en-US" altLang="zh-CN" dirty="0"/>
          </a:p>
          <a:p>
            <a:r>
              <a:rPr lang="zh-CN" altLang="en-US" dirty="0"/>
              <a:t>线性系统</a:t>
            </a:r>
            <a:r>
              <a:rPr lang="zh-CN" altLang="en-CN" dirty="0"/>
              <a:t>拟合不了</a:t>
            </a:r>
            <a:r>
              <a:rPr lang="zh-CN" altLang="en-US" dirty="0"/>
              <a:t>肥线性系统。</a:t>
            </a:r>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20</a:t>
            </a:fld>
            <a:endParaRPr lang="en-CN"/>
          </a:p>
        </p:txBody>
      </p:sp>
    </p:spTree>
    <p:extLst>
      <p:ext uri="{BB962C8B-B14F-4D97-AF65-F5344CB8AC3E}">
        <p14:creationId xmlns:p14="http://schemas.microsoft.com/office/powerpoint/2010/main" val="3573449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21</a:t>
            </a:fld>
            <a:endParaRPr lang="en-CN"/>
          </a:p>
        </p:txBody>
      </p:sp>
    </p:spTree>
    <p:extLst>
      <p:ext uri="{BB962C8B-B14F-4D97-AF65-F5344CB8AC3E}">
        <p14:creationId xmlns:p14="http://schemas.microsoft.com/office/powerpoint/2010/main" val="9546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对于sigmoid函数</a:t>
            </a:r>
            <a:r>
              <a:rPr lang="zh-CN" altLang="en-US" dirty="0"/>
              <a:t>，</a:t>
            </a:r>
            <a:r>
              <a:rPr lang="en-CN" dirty="0"/>
              <a:t>在已知g</a:t>
            </a:r>
            <a:r>
              <a:rPr lang="en-US" dirty="0"/>
              <a:t>(z)</a:t>
            </a:r>
            <a:r>
              <a:rPr lang="en-US" dirty="0" err="1"/>
              <a:t>的情况下</a:t>
            </a:r>
            <a:r>
              <a:rPr lang="zh-CN" altLang="en-US" dirty="0"/>
              <a:t>，导数很好求。</a:t>
            </a:r>
            <a:r>
              <a:rPr lang="en-US" altLang="zh-CN" dirty="0"/>
              <a:t>tanh</a:t>
            </a:r>
            <a:r>
              <a:rPr lang="zh-CN" altLang="en-US" dirty="0"/>
              <a:t>也是这样</a:t>
            </a:r>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22</a:t>
            </a:fld>
            <a:endParaRPr lang="en-CN"/>
          </a:p>
        </p:txBody>
      </p:sp>
    </p:spTree>
    <p:extLst>
      <p:ext uri="{BB962C8B-B14F-4D97-AF65-F5344CB8AC3E}">
        <p14:creationId xmlns:p14="http://schemas.microsoft.com/office/powerpoint/2010/main" val="183358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弄清楚计算过程中每个矩阵的维度就可以在很大程度上解决编程过程中的问题了</a:t>
            </a:r>
            <a:r>
              <a:rPr lang="zh-CN" altLang="en-US" dirty="0"/>
              <a:t>。</a:t>
            </a:r>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27</a:t>
            </a:fld>
            <a:endParaRPr lang="en-CN"/>
          </a:p>
        </p:txBody>
      </p:sp>
    </p:spTree>
    <p:extLst>
      <p:ext uri="{BB962C8B-B14F-4D97-AF65-F5344CB8AC3E}">
        <p14:creationId xmlns:p14="http://schemas.microsoft.com/office/powerpoint/2010/main" val="128926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反向传播是机器学习中最难的数学推导之一了</a:t>
            </a:r>
            <a:r>
              <a:rPr lang="zh-CN" altLang="en-US" dirty="0"/>
              <a:t>：需要线性代数、矩阵的导数以及微分（</a:t>
            </a:r>
            <a:r>
              <a:rPr lang="zh-CN" altLang="en-CN" dirty="0"/>
              <a:t>链式求导法则</a:t>
            </a:r>
            <a:r>
              <a:rPr lang="zh-CN" altLang="en-US" dirty="0"/>
              <a:t>）的结合。很多机器学习实践者基本上就是实现了这些方法，就会有足够的直觉（</a:t>
            </a:r>
            <a:r>
              <a:rPr lang="en-US" altLang="zh-CN" dirty="0"/>
              <a:t>intuition</a:t>
            </a:r>
            <a:r>
              <a:rPr lang="zh-CN" altLang="en-US" dirty="0"/>
              <a:t>）来调整</a:t>
            </a:r>
            <a:r>
              <a:rPr lang="zh-CN" altLang="en-CN" dirty="0"/>
              <a:t>使其工作</a:t>
            </a:r>
            <a:r>
              <a:rPr lang="zh-CN" altLang="en-US" dirty="0"/>
              <a:t>。</a:t>
            </a:r>
            <a:endParaRPr lang="en-CN" dirty="0"/>
          </a:p>
          <a:p>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32</a:t>
            </a:fld>
            <a:endParaRPr lang="en-CN"/>
          </a:p>
        </p:txBody>
      </p:sp>
    </p:spTree>
    <p:extLst>
      <p:ext uri="{BB962C8B-B14F-4D97-AF65-F5344CB8AC3E}">
        <p14:creationId xmlns:p14="http://schemas.microsoft.com/office/powerpoint/2010/main" val="62826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如果W都初始化为零</a:t>
            </a:r>
            <a:r>
              <a:rPr lang="zh-CN" altLang="en-US" dirty="0"/>
              <a:t>，那么每个神经元的功能就是一样的，通过归纳法可以证明，在数次梯度下降算法迭代之后，这些神经元依然是一样的，这样就失去了多个神经元的意义。</a:t>
            </a:r>
            <a:endParaRPr lang="en-US" altLang="zh-CN" dirty="0"/>
          </a:p>
          <a:p>
            <a:r>
              <a:rPr lang="zh-CN" altLang="en-US" dirty="0"/>
              <a:t>之所以是一样的，是因为同一层所有神经元在求导的时候都是一样的，所以经过梯度下降算法迭代之后</a:t>
            </a:r>
            <a:r>
              <a:rPr lang="zh-CN" altLang="en-CN" dirty="0"/>
              <a:t>步长</a:t>
            </a:r>
            <a:r>
              <a:rPr lang="zh-CN" altLang="en-US" dirty="0"/>
              <a:t>就是一样的，所以每次迭代之后大家还是一样的。</a:t>
            </a:r>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34</a:t>
            </a:fld>
            <a:endParaRPr lang="en-CN"/>
          </a:p>
        </p:txBody>
      </p:sp>
    </p:spTree>
    <p:extLst>
      <p:ext uri="{BB962C8B-B14F-4D97-AF65-F5344CB8AC3E}">
        <p14:creationId xmlns:p14="http://schemas.microsoft.com/office/powerpoint/2010/main" val="1621429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参数初始化正确的做法是随机初始化</a:t>
            </a:r>
            <a:r>
              <a:rPr lang="zh-CN" altLang="en-US" dirty="0"/>
              <a:t>。</a:t>
            </a:r>
            <a:endParaRPr lang="en-US" altLang="zh-CN" dirty="0"/>
          </a:p>
          <a:p>
            <a:r>
              <a:rPr lang="en-CN" dirty="0"/>
              <a:t>这个</a:t>
            </a:r>
            <a:r>
              <a:rPr lang="en-US" altLang="zh-CN" dirty="0"/>
              <a:t>0.01</a:t>
            </a:r>
            <a:r>
              <a:rPr lang="zh-CN" altLang="en-US" dirty="0"/>
              <a:t>是经验值，是为了保证刚开始的时候</a:t>
            </a:r>
            <a:r>
              <a:rPr lang="en-US" altLang="zh-CN" dirty="0"/>
              <a:t>W</a:t>
            </a:r>
            <a:r>
              <a:rPr lang="zh-CN" altLang="en-US" dirty="0"/>
              <a:t>比较小，这样导数就是比较大，步长会比较大。</a:t>
            </a:r>
            <a:r>
              <a:rPr lang="zh-CN" altLang="en-US"/>
              <a:t>否则，梯度下降算法刚</a:t>
            </a:r>
            <a:r>
              <a:rPr lang="zh-CN" altLang="en-US" dirty="0"/>
              <a:t>开始迭代</a:t>
            </a:r>
            <a:r>
              <a:rPr lang="zh-CN" altLang="en-US"/>
              <a:t>就是非常慢。</a:t>
            </a:r>
            <a:endParaRPr lang="en-CN" dirty="0"/>
          </a:p>
        </p:txBody>
      </p:sp>
      <p:sp>
        <p:nvSpPr>
          <p:cNvPr id="4" name="Slide Number Placeholder 3"/>
          <p:cNvSpPr>
            <a:spLocks noGrp="1"/>
          </p:cNvSpPr>
          <p:nvPr>
            <p:ph type="sldNum" sz="quarter" idx="5"/>
          </p:nvPr>
        </p:nvSpPr>
        <p:spPr/>
        <p:txBody>
          <a:bodyPr/>
          <a:lstStyle/>
          <a:p>
            <a:fld id="{7965579C-8ADB-A143-8CC2-31CDA200A959}" type="slidenum">
              <a:rPr lang="en-CN" smtClean="0"/>
              <a:t>35</a:t>
            </a:fld>
            <a:endParaRPr lang="en-CN"/>
          </a:p>
        </p:txBody>
      </p:sp>
    </p:spTree>
    <p:extLst>
      <p:ext uri="{BB962C8B-B14F-4D97-AF65-F5344CB8AC3E}">
        <p14:creationId xmlns:p14="http://schemas.microsoft.com/office/powerpoint/2010/main" val="249879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2.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3.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4.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5.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4 slides_6.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6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6 slides_2.jpg"/>
          <p:cNvPicPr>
            <a:picLocks noChangeAspect="1"/>
          </p:cNvPicPr>
          <p:nvPr/>
        </p:nvPicPr>
        <p:blipFill>
          <a:blip r:embed="rId3"/>
          <a:stretch>
            <a:fillRect/>
          </a:stretch>
        </p:blipFill>
        <p:spPr>
          <a:xfrm>
            <a:off x="0" y="0"/>
            <a:ext cx="4572000" cy="25703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6 slides_3.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7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 slides_2.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7  slides_2.jpg"/>
          <p:cNvPicPr>
            <a:picLocks noChangeAspect="1"/>
          </p:cNvPicPr>
          <p:nvPr/>
        </p:nvPicPr>
        <p:blipFill>
          <a:blip r:embed="rId3"/>
          <a:stretch>
            <a:fillRect/>
          </a:stretch>
        </p:blipFill>
        <p:spPr>
          <a:xfrm>
            <a:off x="0" y="0"/>
            <a:ext cx="4572000" cy="257037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8 slides_1.jpg"/>
          <p:cNvPicPr>
            <a:picLocks noChangeAspect="1"/>
          </p:cNvPicPr>
          <p:nvPr/>
        </p:nvPicPr>
        <p:blipFill>
          <a:blip r:embed="rId3"/>
          <a:stretch>
            <a:fillRect/>
          </a:stretch>
        </p:blipFill>
        <p:spPr>
          <a:xfrm>
            <a:off x="0" y="0"/>
            <a:ext cx="4572000" cy="257037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8 slides_2.jpg"/>
          <p:cNvPicPr>
            <a:picLocks noChangeAspect="1"/>
          </p:cNvPicPr>
          <p:nvPr/>
        </p:nvPicPr>
        <p:blipFill>
          <a:blip r:embed="rId3"/>
          <a:stretch>
            <a:fillRect/>
          </a:stretch>
        </p:blipFill>
        <p:spPr>
          <a:xfrm>
            <a:off x="0" y="0"/>
            <a:ext cx="4572000" cy="25703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8 slides_3.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8 slides_4.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9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9 slides_2.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9 slides_3.jpg"/>
          <p:cNvPicPr>
            <a:picLocks noChangeAspect="1"/>
          </p:cNvPicPr>
          <p:nvPr/>
        </p:nvPicPr>
        <p:blipFill>
          <a:blip r:embed="rId3"/>
          <a:stretch>
            <a:fillRect/>
          </a:stretch>
        </p:blipFill>
        <p:spPr>
          <a:xfrm>
            <a:off x="0" y="0"/>
            <a:ext cx="4572000" cy="257037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0 slides_1.jpg"/>
          <p:cNvPicPr>
            <a:picLocks noChangeAspect="1"/>
          </p:cNvPicPr>
          <p:nvPr/>
        </p:nvPicPr>
        <p:blipFill>
          <a:blip r:embed="rId2"/>
          <a:stretch>
            <a:fillRect/>
          </a:stretch>
        </p:blipFill>
        <p:spPr>
          <a:xfrm>
            <a:off x="0" y="0"/>
            <a:ext cx="4572000" cy="2570378"/>
          </a:xfrm>
          <a:prstGeom prst="rect">
            <a:avLst/>
          </a:prstGeom>
        </p:spPr>
      </p:pic>
    </p:spTree>
    <p:extLst>
      <p:ext uri="{BB962C8B-B14F-4D97-AF65-F5344CB8AC3E}">
        <p14:creationId xmlns:p14="http://schemas.microsoft.com/office/powerpoint/2010/main" val="362588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0 slides_2.jpg"/>
          <p:cNvPicPr>
            <a:picLocks noChangeAspect="1"/>
          </p:cNvPicPr>
          <p:nvPr/>
        </p:nvPicPr>
        <p:blipFill>
          <a:blip r:embed="rId2"/>
          <a:stretch>
            <a:fillRect/>
          </a:stretch>
        </p:blipFill>
        <p:spPr>
          <a:xfrm>
            <a:off x="0" y="0"/>
            <a:ext cx="4572000" cy="2570378"/>
          </a:xfrm>
          <a:prstGeom prst="rect">
            <a:avLst/>
          </a:prstGeom>
        </p:spPr>
      </p:pic>
    </p:spTree>
    <p:extLst>
      <p:ext uri="{BB962C8B-B14F-4D97-AF65-F5344CB8AC3E}">
        <p14:creationId xmlns:p14="http://schemas.microsoft.com/office/powerpoint/2010/main" val="254357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1.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0 slides_3.jpg"/>
          <p:cNvPicPr>
            <a:picLocks noChangeAspect="1"/>
          </p:cNvPicPr>
          <p:nvPr/>
        </p:nvPicPr>
        <p:blipFill>
          <a:blip r:embed="rId2"/>
          <a:stretch>
            <a:fillRect/>
          </a:stretch>
        </p:blipFill>
        <p:spPr>
          <a:xfrm>
            <a:off x="0" y="0"/>
            <a:ext cx="4572000" cy="2570378"/>
          </a:xfrm>
          <a:prstGeom prst="rect">
            <a:avLst/>
          </a:prstGeom>
        </p:spPr>
      </p:pic>
    </p:spTree>
    <p:extLst>
      <p:ext uri="{BB962C8B-B14F-4D97-AF65-F5344CB8AC3E}">
        <p14:creationId xmlns:p14="http://schemas.microsoft.com/office/powerpoint/2010/main" val="1770916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0 slides_4.jpg"/>
          <p:cNvPicPr>
            <a:picLocks noChangeAspect="1"/>
          </p:cNvPicPr>
          <p:nvPr/>
        </p:nvPicPr>
        <p:blipFill>
          <a:blip r:embed="rId2"/>
          <a:stretch>
            <a:fillRect/>
          </a:stretch>
        </p:blipFill>
        <p:spPr>
          <a:xfrm>
            <a:off x="0" y="0"/>
            <a:ext cx="4572000" cy="2570378"/>
          </a:xfrm>
          <a:prstGeom prst="rect">
            <a:avLst/>
          </a:prstGeom>
        </p:spPr>
      </p:pic>
    </p:spTree>
    <p:extLst>
      <p:ext uri="{BB962C8B-B14F-4D97-AF65-F5344CB8AC3E}">
        <p14:creationId xmlns:p14="http://schemas.microsoft.com/office/powerpoint/2010/main" val="210964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0 slides_5.jpg"/>
          <p:cNvPicPr>
            <a:picLocks noChangeAspect="1"/>
          </p:cNvPicPr>
          <p:nvPr/>
        </p:nvPicPr>
        <p:blipFill>
          <a:blip r:embed="rId3"/>
          <a:stretch>
            <a:fillRect/>
          </a:stretch>
        </p:blipFill>
        <p:spPr>
          <a:xfrm>
            <a:off x="0" y="0"/>
            <a:ext cx="4572000" cy="2570378"/>
          </a:xfrm>
          <a:prstGeom prst="rect">
            <a:avLst/>
          </a:prstGeom>
        </p:spPr>
      </p:pic>
    </p:spTree>
    <p:extLst>
      <p:ext uri="{BB962C8B-B14F-4D97-AF65-F5344CB8AC3E}">
        <p14:creationId xmlns:p14="http://schemas.microsoft.com/office/powerpoint/2010/main" val="1891550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1 slides_1.jpg"/>
          <p:cNvPicPr>
            <a:picLocks noChangeAspect="1"/>
          </p:cNvPicPr>
          <p:nvPr/>
        </p:nvPicPr>
        <p:blipFill>
          <a:blip r:embed="rId2"/>
          <a:stretch>
            <a:fillRect/>
          </a:stretch>
        </p:blipFill>
        <p:spPr>
          <a:xfrm>
            <a:off x="0" y="0"/>
            <a:ext cx="4572000" cy="2570378"/>
          </a:xfrm>
          <a:prstGeom prst="rect">
            <a:avLst/>
          </a:prstGeom>
        </p:spPr>
      </p:pic>
    </p:spTree>
    <p:extLst>
      <p:ext uri="{BB962C8B-B14F-4D97-AF65-F5344CB8AC3E}">
        <p14:creationId xmlns:p14="http://schemas.microsoft.com/office/powerpoint/2010/main" val="2566636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1 slides_2.jpg"/>
          <p:cNvPicPr>
            <a:picLocks noChangeAspect="1"/>
          </p:cNvPicPr>
          <p:nvPr/>
        </p:nvPicPr>
        <p:blipFill>
          <a:blip r:embed="rId3"/>
          <a:stretch>
            <a:fillRect/>
          </a:stretch>
        </p:blipFill>
        <p:spPr>
          <a:xfrm>
            <a:off x="0" y="0"/>
            <a:ext cx="4572000" cy="2570378"/>
          </a:xfrm>
          <a:prstGeom prst="rect">
            <a:avLst/>
          </a:prstGeom>
        </p:spPr>
      </p:pic>
    </p:spTree>
    <p:extLst>
      <p:ext uri="{BB962C8B-B14F-4D97-AF65-F5344CB8AC3E}">
        <p14:creationId xmlns:p14="http://schemas.microsoft.com/office/powerpoint/2010/main" val="355430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11 slides_3.jpg"/>
          <p:cNvPicPr>
            <a:picLocks noChangeAspect="1"/>
          </p:cNvPicPr>
          <p:nvPr/>
        </p:nvPicPr>
        <p:blipFill>
          <a:blip r:embed="rId3"/>
          <a:stretch>
            <a:fillRect/>
          </a:stretch>
        </p:blipFill>
        <p:spPr>
          <a:xfrm>
            <a:off x="0" y="0"/>
            <a:ext cx="4572000" cy="2570378"/>
          </a:xfrm>
          <a:prstGeom prst="rect">
            <a:avLst/>
          </a:prstGeom>
        </p:spPr>
      </p:pic>
    </p:spTree>
    <p:extLst>
      <p:ext uri="{BB962C8B-B14F-4D97-AF65-F5344CB8AC3E}">
        <p14:creationId xmlns:p14="http://schemas.microsoft.com/office/powerpoint/2010/main" val="114509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2.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3.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4.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5.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6.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1W3L02 slides_7.jpg"/>
          <p:cNvPicPr>
            <a:picLocks noChangeAspect="1"/>
          </p:cNvPicPr>
          <p:nvPr/>
        </p:nvPicPr>
        <p:blipFill>
          <a:blip r:embed="rId2"/>
          <a:stretch>
            <a:fillRect/>
          </a:stretch>
        </p:blipFill>
        <p:spPr>
          <a:xfrm>
            <a:off x="0" y="0"/>
            <a:ext cx="4572000" cy="25703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481</Words>
  <Application>Microsoft Macintosh PowerPoint</Application>
  <PresentationFormat>Custom</PresentationFormat>
  <Paragraphs>23</Paragraphs>
  <Slides>35</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Zhang, Hongchao</cp:lastModifiedBy>
  <cp:revision>9</cp:revision>
  <dcterms:created xsi:type="dcterms:W3CDTF">2013-01-27T09:14:16Z</dcterms:created>
  <dcterms:modified xsi:type="dcterms:W3CDTF">2023-05-22T06:38:59Z</dcterms:modified>
  <cp:category/>
</cp:coreProperties>
</file>